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6" r:id="rId3"/>
    <p:sldId id="368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484871484921309E-2"/>
          <c:y val="6.6346465081095818E-2"/>
          <c:w val="0.93359599230349721"/>
          <c:h val="0.680356596365628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میزان تحقق برنامه</c:v>
                </c:pt>
              </c:strCache>
            </c:strRef>
          </c:tx>
          <c:spPr>
            <a:solidFill>
              <a:srgbClr val="5B9BD5">
                <a:lumMod val="40000"/>
                <a:lumOff val="60000"/>
              </a:srgbClr>
            </a:soli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12"/>
              <c:layout>
                <c:manualLayout>
                  <c:x val="9.7520205367484011E-3"/>
                  <c:y val="-6.2760169671306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8AC-4851-A98F-D6C2656BE78E}"/>
                </c:ext>
              </c:extLst>
            </c:dLbl>
            <c:dLbl>
              <c:idx val="13"/>
              <c:layout>
                <c:manualLayout>
                  <c:x val="2.8172503772828941E-2"/>
                  <c:y val="-4.4828692622362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8AC-4851-A98F-D6C2656BE7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 Naznain"/>
                    <a:ea typeface="+mn-ea"/>
                    <a:cs typeface="B Nazanin" panose="00000400000000000000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بهداشت</c:v>
                </c:pt>
                <c:pt idx="1">
                  <c:v>درمان</c:v>
                </c:pt>
                <c:pt idx="2">
                  <c:v>غذا و دارو</c:v>
                </c:pt>
                <c:pt idx="3">
                  <c:v>آموزش</c:v>
                </c:pt>
                <c:pt idx="4">
                  <c:v>تحقیقات و فناوری</c:v>
                </c:pt>
                <c:pt idx="5">
                  <c:v>فرهنگی و دانشجویی</c:v>
                </c:pt>
                <c:pt idx="6">
                  <c:v>طب سنتی</c:v>
                </c:pt>
                <c:pt idx="7">
                  <c:v>پرستاری</c:v>
                </c:pt>
                <c:pt idx="8">
                  <c:v>سازمان های مردم نهاد و خیرین سلامت</c:v>
                </c:pt>
                <c:pt idx="9">
                  <c:v>بازرسی</c:v>
                </c:pt>
                <c:pt idx="10">
                  <c:v>توسعه مدیریت، منابع و برنامه ریزی</c:v>
                </c:pt>
                <c:pt idx="11">
                  <c:v>آمار و فناوری اطلاعات</c:v>
                </c:pt>
                <c:pt idx="12">
                  <c:v>حراست</c:v>
                </c:pt>
                <c:pt idx="13">
                  <c:v>امور بین الملل</c:v>
                </c:pt>
                <c:pt idx="14">
                  <c:v>اورژانس</c:v>
                </c:pt>
                <c:pt idx="15">
                  <c:v>روابط عمومی</c:v>
                </c:pt>
                <c:pt idx="16">
                  <c:v>حقوقی و امور مجلس</c:v>
                </c:pt>
                <c:pt idx="17">
                  <c:v>مامایی</c:v>
                </c:pt>
                <c:pt idx="18">
                  <c:v>دبیرخانه شورای عالی سلامت  و امنیت غذایی</c:v>
                </c:pt>
                <c:pt idx="19">
                  <c:v>پدافند غیر عامل</c:v>
                </c:pt>
              </c:strCache>
            </c:strRef>
          </c:cat>
          <c:val>
            <c:numRef>
              <c:f>Sheet1!$B$2:$B$21</c:f>
              <c:numCache>
                <c:formatCode>#.00</c:formatCode>
                <c:ptCount val="20"/>
                <c:pt idx="0">
                  <c:v>99.65928882676792</c:v>
                </c:pt>
                <c:pt idx="1">
                  <c:v>96.799556830150124</c:v>
                </c:pt>
                <c:pt idx="2">
                  <c:v>97.796797159159482</c:v>
                </c:pt>
                <c:pt idx="3">
                  <c:v>94.460093896713587</c:v>
                </c:pt>
                <c:pt idx="4">
                  <c:v>69.032618624032963</c:v>
                </c:pt>
                <c:pt idx="5">
                  <c:v>82.851195329534505</c:v>
                </c:pt>
                <c:pt idx="6">
                  <c:v>86.896551724137936</c:v>
                </c:pt>
                <c:pt idx="7">
                  <c:v>100</c:v>
                </c:pt>
                <c:pt idx="8">
                  <c:v>92.434349532146072</c:v>
                </c:pt>
                <c:pt idx="9">
                  <c:v>100</c:v>
                </c:pt>
                <c:pt idx="10">
                  <c:v>87.47257695886843</c:v>
                </c:pt>
                <c:pt idx="11">
                  <c:v>100</c:v>
                </c:pt>
                <c:pt idx="12">
                  <c:v>99.708868318901168</c:v>
                </c:pt>
                <c:pt idx="13">
                  <c:v>100</c:v>
                </c:pt>
                <c:pt idx="14">
                  <c:v>77.237936711176161</c:v>
                </c:pt>
                <c:pt idx="15">
                  <c:v>99.52205882352942</c:v>
                </c:pt>
                <c:pt idx="16">
                  <c:v>68.388095238095246</c:v>
                </c:pt>
                <c:pt idx="17">
                  <c:v>100</c:v>
                </c:pt>
                <c:pt idx="18">
                  <c:v>56.700924974306275</c:v>
                </c:pt>
                <c:pt idx="19">
                  <c:v>52.317880794701985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AC-4851-A98F-D6C2656BE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04427944"/>
        <c:axId val="504421712"/>
      </c:barChart>
      <c:catAx>
        <c:axId val="504427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504421712"/>
        <c:crosses val="autoZero"/>
        <c:auto val="1"/>
        <c:lblAlgn val="ctr"/>
        <c:lblOffset val="100"/>
        <c:noMultiLvlLbl val="0"/>
      </c:catAx>
      <c:valAx>
        <c:axId val="50442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B Nazanin" panose="00000400000000000000" pitchFamily="2" charset="-78"/>
              </a:defRPr>
            </a:pPr>
            <a:endParaRPr lang="en-US"/>
          </a:p>
        </c:txPr>
        <c:crossAx val="50442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3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3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1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3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9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2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2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2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5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2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1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C7449-2039-4045-B3B8-1E2F7173E986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22542-D068-495C-BBA0-F712F0AC7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009" y="885205"/>
            <a:ext cx="7570905" cy="49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83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نقاط قابل بهبود و راهکارها (ادامه)</a:t>
            </a:r>
            <a:endParaRPr lang="en-US" sz="36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886606"/>
              </p:ext>
            </p:extLst>
          </p:nvPr>
        </p:nvGraphicFramePr>
        <p:xfrm>
          <a:off x="220980" y="1209765"/>
          <a:ext cx="11750040" cy="5307885"/>
        </p:xfrm>
        <a:graphic>
          <a:graphicData uri="http://schemas.openxmlformats.org/drawingml/2006/table">
            <a:tbl>
              <a:tblPr/>
              <a:tblGrid>
                <a:gridCol w="2504614">
                  <a:extLst>
                    <a:ext uri="{9D8B030D-6E8A-4147-A177-3AD203B41FA5}">
                      <a16:colId xmlns:a16="http://schemas.microsoft.com/office/drawing/2014/main" val="2501814819"/>
                    </a:ext>
                  </a:extLst>
                </a:gridCol>
                <a:gridCol w="9245426">
                  <a:extLst>
                    <a:ext uri="{9D8B030D-6E8A-4147-A177-3AD203B41FA5}">
                      <a16:colId xmlns:a16="http://schemas.microsoft.com/office/drawing/2014/main" val="2768327547"/>
                    </a:ext>
                  </a:extLst>
                </a:gridCol>
              </a:tblGrid>
              <a:tr h="451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راهکار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نقاط قابل قابل بهبود 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429899"/>
                  </a:ext>
                </a:extLst>
              </a:tr>
              <a:tr h="11709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 تفضیلی </a:t>
                      </a:r>
                      <a:endParaRPr lang="en-US" sz="2200" b="1" kern="1200" dirty="0" smtClean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2200" b="1" kern="1200" dirty="0" smtClean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نداشتن تشکیلات تفضیلی  مركز تحقيقات عوامل اجتماعي موثر بر سلامت- مركز تحقيقات توانبخشي عصبي، عضلاني-سلولهای بنیادی سیستم های عصبی – خونریزی های غیر طبیعی رحم- سرطان – مراقبت های پرستاری – سلامت مواد غذایی (نمک )</a:t>
                      </a:r>
                      <a:endParaRPr lang="en-US" sz="2200" b="1" kern="1200" dirty="0" smtClean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54533"/>
                  </a:ext>
                </a:extLst>
              </a:tr>
              <a:tr h="692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 تفضیلی </a:t>
                      </a:r>
                      <a:endParaRPr lang="en-US" sz="2200" b="1" kern="1200" dirty="0" smtClean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نداشتن تشکیلات تفضیلی مرکز آموزشی مهارتی حرفه ای 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664690"/>
                  </a:ext>
                </a:extLst>
              </a:tr>
              <a:tr h="6294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اصلاح ساختار 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مسدود کردن پست های مصوب برای کارکنان قراردادی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865881"/>
                  </a:ext>
                </a:extLst>
              </a:tr>
              <a:tr h="7164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ایجاد دسترسی به سامانه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Char char=" "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اصلاح ساختار در سامانه جامع مهندسی سازمان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147133"/>
                  </a:ext>
                </a:extLst>
              </a:tr>
              <a:tr h="451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انجام مکاتبات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عدم وجود مکاتبات اداری از سوی وزارت متبوع در بخش مهندسی سازمان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054463"/>
                  </a:ext>
                </a:extLst>
              </a:tr>
              <a:tr h="7258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انتقال اطلاعات از سامانه جامع مهندسی به ساختار ملی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rgbClr val="000000"/>
                        </a:buClr>
                        <a:buSzPts val="2000"/>
                        <a:buFont typeface="Arial" panose="020B0604020202020204" pitchFamily="34" charset="0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اخذ شناسه یکتا پست های سازمانی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5982DB"/>
                      </a:solidFill>
                    </a:lnL>
                    <a:lnR w="12700" cmpd="sng">
                      <a:solidFill>
                        <a:srgbClr val="5982DB"/>
                      </a:solidFill>
                    </a:lnR>
                    <a:lnT w="12700" cmpd="sng">
                      <a:solidFill>
                        <a:srgbClr val="5982DB"/>
                      </a:solidFill>
                    </a:lnT>
                    <a:lnB w="12700" cmpd="sng">
                      <a:solidFill>
                        <a:srgbClr val="5982DB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577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76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برنامه عملیاتی کل دانشگاه</a:t>
            </a:r>
            <a:endParaRPr lang="en-US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403282"/>
              </p:ext>
            </p:extLst>
          </p:nvPr>
        </p:nvGraphicFramePr>
        <p:xfrm>
          <a:off x="195943" y="979715"/>
          <a:ext cx="11720648" cy="5666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3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98128"/>
            <a:ext cx="9144000" cy="2387600"/>
          </a:xfrm>
        </p:spPr>
        <p:txBody>
          <a:bodyPr/>
          <a:lstStyle/>
          <a:p>
            <a:pPr rtl="1"/>
            <a:r>
              <a:rPr lang="fa-IR" dirty="0" smtClean="0">
                <a:latin typeface="Btitr"/>
                <a:cs typeface="B Titr" panose="00000700000000000000" pitchFamily="2" charset="-78"/>
              </a:rPr>
              <a:t>گزارش معاونت توسعه مدیریت،  منابع و برنامه ریزی</a:t>
            </a:r>
            <a:endParaRPr lang="en-US" dirty="0">
              <a:latin typeface="Btitr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106423"/>
            <a:ext cx="9144000" cy="624274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آبان1401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969" y="-391765"/>
            <a:ext cx="4426061" cy="352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4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571" y="1951962"/>
            <a:ext cx="11170779" cy="2779519"/>
          </a:xfrm>
        </p:spPr>
        <p:txBody>
          <a:bodyPr>
            <a:normAutofit/>
          </a:bodyPr>
          <a:lstStyle/>
          <a:p>
            <a:pPr algn="ctr" rtl="1"/>
            <a:r>
              <a:rPr lang="fa-IR" sz="6600" dirty="0" smtClean="0">
                <a:latin typeface="Irannastaliq"/>
                <a:cs typeface="B Titr" panose="00000700000000000000" pitchFamily="2" charset="-78"/>
              </a:rPr>
              <a:t>مدیریت توسعه سازمان و تحول اداری</a:t>
            </a:r>
            <a:endParaRPr lang="en-US" sz="6600" dirty="0">
              <a:latin typeface="Irannastaliq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662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solidFill>
                  <a:srgbClr val="000000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وضعیت موجود پست های سازمانی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869239"/>
              </p:ext>
            </p:extLst>
          </p:nvPr>
        </p:nvGraphicFramePr>
        <p:xfrm>
          <a:off x="1386114" y="1155094"/>
          <a:ext cx="9967686" cy="431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281">
                  <a:extLst>
                    <a:ext uri="{9D8B030D-6E8A-4147-A177-3AD203B41FA5}">
                      <a16:colId xmlns:a16="http://schemas.microsoft.com/office/drawing/2014/main" val="2740994006"/>
                    </a:ext>
                  </a:extLst>
                </a:gridCol>
                <a:gridCol w="1661281">
                  <a:extLst>
                    <a:ext uri="{9D8B030D-6E8A-4147-A177-3AD203B41FA5}">
                      <a16:colId xmlns:a16="http://schemas.microsoft.com/office/drawing/2014/main" val="3779192008"/>
                    </a:ext>
                  </a:extLst>
                </a:gridCol>
                <a:gridCol w="1661281">
                  <a:extLst>
                    <a:ext uri="{9D8B030D-6E8A-4147-A177-3AD203B41FA5}">
                      <a16:colId xmlns:a16="http://schemas.microsoft.com/office/drawing/2014/main" val="1517883614"/>
                    </a:ext>
                  </a:extLst>
                </a:gridCol>
                <a:gridCol w="1661281">
                  <a:extLst>
                    <a:ext uri="{9D8B030D-6E8A-4147-A177-3AD203B41FA5}">
                      <a16:colId xmlns:a16="http://schemas.microsoft.com/office/drawing/2014/main" val="2220324426"/>
                    </a:ext>
                  </a:extLst>
                </a:gridCol>
                <a:gridCol w="2506133">
                  <a:extLst>
                    <a:ext uri="{9D8B030D-6E8A-4147-A177-3AD203B41FA5}">
                      <a16:colId xmlns:a16="http://schemas.microsoft.com/office/drawing/2014/main" val="1601594418"/>
                    </a:ext>
                  </a:extLst>
                </a:gridCol>
                <a:gridCol w="816429">
                  <a:extLst>
                    <a:ext uri="{9D8B030D-6E8A-4147-A177-3AD203B41FA5}">
                      <a16:colId xmlns:a16="http://schemas.microsoft.com/office/drawing/2014/main" val="2261418753"/>
                    </a:ext>
                  </a:extLst>
                </a:gridCol>
              </a:tblGrid>
              <a:tr h="69406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درصد اختصاص پست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جمع کل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بدون تصدی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با تصدی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ردیف</a:t>
                      </a: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004733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%46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583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315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268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حوزه ستادی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483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42%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470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275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195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دانشکده</a:t>
                      </a:r>
                      <a:r>
                        <a:rPr lang="fa-IR" sz="22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ها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972514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63%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2151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790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1361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بیمارستان ها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71735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60%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1387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550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837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شبکه های بهداشتی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736169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33%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12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</a:t>
                      </a:r>
                      <a:r>
                        <a:rPr lang="fa-IR" sz="22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تحقیقات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9525087"/>
                  </a:ext>
                </a:extLst>
              </a:tr>
              <a:tr h="602787"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58%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4603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1938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2665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جمع کل</a:t>
                      </a:r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978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70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solidFill>
                  <a:srgbClr val="000000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جدید التأسیس (دانشکده ها)</a:t>
            </a:r>
            <a:endParaRPr lang="en-US" sz="36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718020"/>
              </p:ext>
            </p:extLst>
          </p:nvPr>
        </p:nvGraphicFramePr>
        <p:xfrm>
          <a:off x="251460" y="1066801"/>
          <a:ext cx="11704321" cy="2565624"/>
        </p:xfrm>
        <a:graphic>
          <a:graphicData uri="http://schemas.openxmlformats.org/drawingml/2006/table">
            <a:tbl>
              <a:tblPr rtl="1" firstRow="1" bandRow="1"/>
              <a:tblGrid>
                <a:gridCol w="3527488">
                  <a:extLst>
                    <a:ext uri="{9D8B030D-6E8A-4147-A177-3AD203B41FA5}">
                      <a16:colId xmlns:a16="http://schemas.microsoft.com/office/drawing/2014/main" val="3707408807"/>
                    </a:ext>
                  </a:extLst>
                </a:gridCol>
                <a:gridCol w="2550229">
                  <a:extLst>
                    <a:ext uri="{9D8B030D-6E8A-4147-A177-3AD203B41FA5}">
                      <a16:colId xmlns:a16="http://schemas.microsoft.com/office/drawing/2014/main" val="3045872365"/>
                    </a:ext>
                  </a:extLst>
                </a:gridCol>
                <a:gridCol w="2700524">
                  <a:extLst>
                    <a:ext uri="{9D8B030D-6E8A-4147-A177-3AD203B41FA5}">
                      <a16:colId xmlns:a16="http://schemas.microsoft.com/office/drawing/2014/main" val="2647179590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30274753"/>
                    </a:ext>
                  </a:extLst>
                </a:gridCol>
              </a:tblGrid>
              <a:tr h="3961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عنوان دانشکده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 کل (کادر هیئت علمی)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با تصدی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بلاتصدی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968809"/>
                  </a:ext>
                </a:extLst>
              </a:tr>
              <a:tr h="7011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دانشکده پیراپزشکی سرخه 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10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047534"/>
                  </a:ext>
                </a:extLst>
              </a:tr>
              <a:tr h="591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دانشکده دندانپزشکی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30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24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109125"/>
                  </a:ext>
                </a:extLst>
              </a:tr>
              <a:tr h="5718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دانشکده آرادان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9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258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2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solidFill>
                  <a:srgbClr val="000000"/>
                </a:solidFill>
                <a:latin typeface="Calibri" panose="020F0502020204030204" pitchFamily="34" charset="0"/>
                <a:cs typeface="B Titr" panose="00000700000000000000" pitchFamily="2" charset="-78"/>
              </a:rPr>
              <a:t>واحدهای بدون ساختار تشکیلات تفصیلی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851436"/>
              </p:ext>
            </p:extLst>
          </p:nvPr>
        </p:nvGraphicFramePr>
        <p:xfrm>
          <a:off x="242388" y="979717"/>
          <a:ext cx="11742421" cy="6134287"/>
        </p:xfrm>
        <a:graphic>
          <a:graphicData uri="http://schemas.openxmlformats.org/drawingml/2006/table">
            <a:tbl>
              <a:tblPr rtl="1" firstRow="1" bandRow="1"/>
              <a:tblGrid>
                <a:gridCol w="5844261">
                  <a:extLst>
                    <a:ext uri="{9D8B030D-6E8A-4147-A177-3AD203B41FA5}">
                      <a16:colId xmlns:a16="http://schemas.microsoft.com/office/drawing/2014/main" val="3707408807"/>
                    </a:ext>
                  </a:extLst>
                </a:gridCol>
                <a:gridCol w="5898160">
                  <a:extLst>
                    <a:ext uri="{9D8B030D-6E8A-4147-A177-3AD203B41FA5}">
                      <a16:colId xmlns:a16="http://schemas.microsoft.com/office/drawing/2014/main" val="3045872365"/>
                    </a:ext>
                  </a:extLst>
                </a:gridCol>
              </a:tblGrid>
              <a:tr h="4004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نام واحد 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سال تاسیس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968809"/>
                  </a:ext>
                </a:extLst>
              </a:tr>
              <a:tr h="4271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معاونت امور بین المل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1401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047534"/>
                  </a:ext>
                </a:extLst>
              </a:tr>
              <a:tr h="5204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مركز تحقيقات عوامل اجتماعي موثر بر سلامت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1396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109125"/>
                  </a:ext>
                </a:extLst>
              </a:tr>
              <a:tr h="5204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مركز تحقيقات توانبخشي عصبي، عضلاني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1397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43039"/>
                  </a:ext>
                </a:extLst>
              </a:tr>
              <a:tr h="5031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سلولهای بنیادی سیستم های عصبی 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1392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258439"/>
                  </a:ext>
                </a:extLst>
              </a:tr>
              <a:tr h="440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خونریزی های غیر طبیعی رحم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1392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413254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تحقیقات سرطان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1393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9093240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تحقیقات مراقبت های پرستاری 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1394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967624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تحقیقات سلامت غذایی 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1395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560441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مرکز آموزشی مهارت های حرفه ای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1397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489609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دانشکده داروسازی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1400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818006"/>
                  </a:ext>
                </a:extLst>
              </a:tr>
              <a:tr h="3624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پایگاه جاده ای شهرک صنعتی سمنان 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1400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6909437"/>
                  </a:ext>
                </a:extLst>
              </a:tr>
              <a:tr h="4538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پایگاه جاده ای شهرک صنعتی  ایوانکی</a:t>
                      </a:r>
                    </a:p>
                    <a:p>
                      <a:pPr marL="0" algn="ctr" defTabSz="914400" rtl="1" eaLnBrk="1" latinLnBrk="0" hangingPunct="1"/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1401</a:t>
                      </a:r>
                      <a:endParaRPr lang="fa-IR" sz="22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37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53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>
                <a:cs typeface="B Titr" panose="00000700000000000000" pitchFamily="2" charset="-78"/>
              </a:rPr>
              <a:t>گزارش عملکردی مدیریت توسعه سازمان و تحول اداری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875000"/>
              </p:ext>
            </p:extLst>
          </p:nvPr>
        </p:nvGraphicFramePr>
        <p:xfrm>
          <a:off x="6309360" y="2482426"/>
          <a:ext cx="4991100" cy="3369734"/>
        </p:xfrm>
        <a:graphic>
          <a:graphicData uri="http://schemas.openxmlformats.org/drawingml/2006/table">
            <a:tbl>
              <a:tblPr rtl="1" firstRow="1" bandRow="1"/>
              <a:tblGrid>
                <a:gridCol w="2495550">
                  <a:extLst>
                    <a:ext uri="{9D8B030D-6E8A-4147-A177-3AD203B41FA5}">
                      <a16:colId xmlns:a16="http://schemas.microsoft.com/office/drawing/2014/main" val="1832323741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1470259568"/>
                    </a:ext>
                  </a:extLst>
                </a:gridCol>
              </a:tblGrid>
              <a:tr h="12073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پست ها ی مربوط به ایثارگران 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 کل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633767"/>
                  </a:ext>
                </a:extLst>
              </a:tr>
              <a:tr h="638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بانام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233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438851"/>
                  </a:ext>
                </a:extLst>
              </a:tr>
              <a:tr h="638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پست مصوب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201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251551"/>
                  </a:ext>
                </a:extLst>
              </a:tr>
              <a:tr h="88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جمع کل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434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19509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954176"/>
              </p:ext>
            </p:extLst>
          </p:nvPr>
        </p:nvGraphicFramePr>
        <p:xfrm>
          <a:off x="1277620" y="2482426"/>
          <a:ext cx="4064000" cy="2799116"/>
        </p:xfrm>
        <a:graphic>
          <a:graphicData uri="http://schemas.openxmlformats.org/drawingml/2006/table">
            <a:tbl>
              <a:tblPr rtl="1" firstRow="1" bandRow="1"/>
              <a:tblGrid>
                <a:gridCol w="2032000">
                  <a:extLst>
                    <a:ext uri="{9D8B030D-6E8A-4147-A177-3AD203B41FA5}">
                      <a16:colId xmlns:a16="http://schemas.microsoft.com/office/drawing/2014/main" val="183232374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70259568"/>
                    </a:ext>
                  </a:extLst>
                </a:gridCol>
              </a:tblGrid>
              <a:tr h="16476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پست ها ی مجازی مربوط به کارکنان قراردادی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 کل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633767"/>
                  </a:ext>
                </a:extLst>
              </a:tr>
              <a:tr h="11515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بانام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/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456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438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12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نقاط قوت مدیریت سازمان و تحول اداری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1069432" y="667658"/>
            <a:ext cx="10576933" cy="77098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اجرایی کردن  آیین نامه مهندسی ارزیابی مشاغل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تفویض اختیار به کمیته های فرعی اجرایی مهندسی مشاغل واحدهای محیطی 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استقرار سامانه جامع مهندسی مشاغل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اجرایی کردن ضوابط مربوط به انتخاب و انتصاب مدیران و معرفی به کانون ارزیابی  شایستگی مدیران 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تلاش جدی در تکمیل بانک اطلاعاتی مدیران در سامانه اطلاعات مدیران سلامت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استقرار سامانه جامع مدیریت دانش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پیگیری راه اندازی دفاتر خدمات سلامت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بازنگری تشکیلات تفصیلی معاونت غذا و دارو –مدیریت اورژانس پیش بیمارستانی و حوادث دانشگاه </a:t>
            </a:r>
            <a:r>
              <a:rPr lang="fa-IR" sz="2200" b="1" dirty="0" smtClean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–</a:t>
            </a:r>
          </a:p>
          <a:p>
            <a:pPr lvl="1" algn="just" rtl="1">
              <a:lnSpc>
                <a:spcPct val="150000"/>
              </a:lnSpc>
            </a:pPr>
            <a:r>
              <a:rPr lang="fa-IR" sz="2200" b="1" dirty="0" smtClean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ستاد </a:t>
            </a: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مراکز بهداشت –شبکه بهداشت درمان-اعضای هیت علمی آموزشی دانشکده ها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اختصاص پست مجازی به کارکنان قرادادی دانشگاه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اختصاص پست سازمانی به ایثارگران تبدیل وضع 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اعلام  یک برنامه ارتقا بهره وری دانشگاه در سال 1401و دو برنامه در سال 1400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a-IR" sz="2200" b="1" dirty="0">
              <a:solidFill>
                <a:srgbClr val="00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  <a:p>
            <a:pPr lvl="1" algn="just" rtl="1">
              <a:lnSpc>
                <a:spcPct val="150000"/>
              </a:lnSpc>
            </a:pPr>
            <a:r>
              <a:rPr lang="fa-IR" sz="2200" b="1" dirty="0">
                <a:solidFill>
                  <a:srgbClr val="00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</a:p>
          <a:p>
            <a:pPr marL="742950" lvl="1" indent="-285750" algn="just" rtl="1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200" b="1" dirty="0">
              <a:solidFill>
                <a:srgbClr val="00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470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40947"/>
            <a:ext cx="10515600" cy="628297"/>
          </a:xfrm>
        </p:spPr>
        <p:txBody>
          <a:bodyPr>
            <a:normAutofit/>
          </a:bodyPr>
          <a:lstStyle/>
          <a:p>
            <a:pPr algn="ctr" rtl="1"/>
            <a:r>
              <a:rPr lang="fa-IR" sz="3200" dirty="0" smtClean="0">
                <a:cs typeface="B Titr" panose="00000700000000000000" pitchFamily="2" charset="-78"/>
              </a:rPr>
              <a:t>نقاط قابل بهبود و راهکارها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284734"/>
              </p:ext>
            </p:extLst>
          </p:nvPr>
        </p:nvGraphicFramePr>
        <p:xfrm>
          <a:off x="289560" y="869244"/>
          <a:ext cx="11612880" cy="5684599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501814819"/>
                    </a:ext>
                  </a:extLst>
                </a:gridCol>
                <a:gridCol w="9022080">
                  <a:extLst>
                    <a:ext uri="{9D8B030D-6E8A-4147-A177-3AD203B41FA5}">
                      <a16:colId xmlns:a16="http://schemas.microsoft.com/office/drawing/2014/main" val="2768327547"/>
                    </a:ext>
                  </a:extLst>
                </a:gridCol>
              </a:tblGrid>
              <a:tr h="3611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راهکار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نقاط قابل قابل بهبود </a:t>
                      </a:r>
                      <a:endParaRPr lang="fa-IR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429899"/>
                  </a:ext>
                </a:extLst>
              </a:tr>
              <a:tr h="5530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صدور ابلاغ با توجه به ساختار و شرایط احراز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صدور ابلاغ انشایی خارج از ساختار بنا به ضرورت امر (غیر هیئیت علمی )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54533"/>
                  </a:ext>
                </a:extLst>
              </a:tr>
              <a:tr h="5530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صدور ابلاغ با توجه به ساختار و شرایط احراز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تطابق نداشتن ابلاغ انشایی اعضای هیئت علمی با ساختار تشکیلات تفضیلی دانشگاه 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664690"/>
                  </a:ext>
                </a:extLst>
              </a:tr>
              <a:tr h="5725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جذب نیرو ماهر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كمبود نيروي انساني با توجه به حجم بالای 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کار(شرح وظایف ابلاغی ) </a:t>
                      </a:r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و تشکیلات تفضیلی مصوب در این مدیریت (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11ردیف سازمانی و </a:t>
                      </a:r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 نیرو 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شاغل در سطح استان ) </a:t>
                      </a:r>
                      <a:endParaRPr lang="fa-IR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865881"/>
                  </a:ext>
                </a:extLst>
              </a:tr>
              <a:tr h="8253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algn="ctr" rtl="1" fontAlgn="ctr"/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تشکیلاتی 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تفضیلی غیر </a:t>
                      </a:r>
                      <a:r>
                        <a:rPr lang="fa-IR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هیت علمی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Char char=" "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نشدن ساختارپست های سازمانی  غیر هیئت علمی  دانشکده های جدید تاسیس (دانشكده هاي دندان پزشكي و پيراپزشكي )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147133"/>
                  </a:ext>
                </a:extLst>
              </a:tr>
              <a:tr h="1097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 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تشکیلاتی تفضیلی غیر هیت علمی</a:t>
                      </a:r>
                    </a:p>
                    <a:p>
                      <a:pPr algn="ctr" rtl="1" fontAlgn="ctr"/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chemeClr val="tx2"/>
                        </a:buClr>
                        <a:buSzPts val="2000"/>
                        <a:buFont typeface="B Mitra" panose="00000400000000000000" pitchFamily="2" charset="-78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نشدن اصلاح ساختارپست های سازمانی غیر هیت علمی  دانشکده پزشکی –پرستاری و مامایی –توانبخشی –بهداشت دامغان 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054463"/>
                  </a:ext>
                </a:extLst>
              </a:tr>
              <a:tr h="5530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dirty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 </a:t>
                      </a: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 تفضیلی 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algn="ctr" defTabSz="914400" rtl="1" eaLnBrk="1" fontAlgn="ctr" latinLnBrk="0" hangingPunct="1">
                        <a:buClr>
                          <a:srgbClr val="000000"/>
                        </a:buClr>
                        <a:buSzPts val="2000"/>
                        <a:buFont typeface="Arial" panose="020B0604020202020204" pitchFamily="34" charset="0"/>
                        <a:buNone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نداشتن تشکیلات تفضیلی دانشکده داروسازی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577877"/>
                  </a:ext>
                </a:extLst>
              </a:tr>
              <a:tr h="5530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ابلاغ ساختار تشکیلات تفضیلی </a:t>
                      </a: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</a:defRPr>
                      </a:lvl9pPr>
                    </a:lstStyle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a-IR" sz="2200" b="1" kern="1200" dirty="0" smtClean="0">
                          <a:solidFill>
                            <a:srgbClr val="000000"/>
                          </a:solidFill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نداشتن تشکیلات تفضیلی معاونت بین اللمل </a:t>
                      </a:r>
                      <a:endParaRPr lang="en-US" sz="2200" b="1" kern="1200" dirty="0" smtClean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algn="ctr" defTabSz="914400" rtl="1" eaLnBrk="1" fontAlgn="ctr" latinLnBrk="0" hangingPunct="1">
                        <a:buClr>
                          <a:srgbClr val="000000"/>
                        </a:buClr>
                        <a:buSzPts val="2000"/>
                        <a:buFont typeface="Arial" panose="020B0604020202020204" pitchFamily="34" charset="0"/>
                        <a:buNone/>
                      </a:pPr>
                      <a:endParaRPr lang="en-US" sz="2200" b="1" kern="1200" dirty="0">
                        <a:solidFill>
                          <a:srgbClr val="000000"/>
                        </a:solidFill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129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2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iolet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  <a:fontScheme name="Basis">
    <a:majorFont>
      <a:latin typeface="Corbel" panose="020B050302020402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orbel" panose="020B050302020402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Basis">
    <a:fillStyleLst>
      <a:solidFill>
        <a:schemeClr val="phClr"/>
      </a:solidFill>
      <a:solidFill>
        <a:schemeClr val="phClr">
          <a:tint val="63000"/>
          <a:satMod val="130000"/>
        </a:schemeClr>
      </a:solidFill>
      <a:gradFill rotWithShape="1">
        <a:gsLst>
          <a:gs pos="0">
            <a:schemeClr val="phClr"/>
          </a:gs>
          <a:gs pos="90000">
            <a:schemeClr val="phClr">
              <a:shade val="100000"/>
              <a:satMod val="105000"/>
            </a:schemeClr>
          </a:gs>
          <a:gs pos="100000">
            <a:schemeClr val="phClr">
              <a:shade val="80000"/>
              <a:satMod val="120000"/>
            </a:schemeClr>
          </a:gs>
        </a:gsLst>
        <a:path path="circle">
          <a:fillToRect l="100000" t="100000" r="100000" b="100000"/>
        </a:path>
      </a:gra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53975" cap="flat" cmpd="dbl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phClr">
              <a:shade val="27000"/>
              <a:satMod val="120000"/>
            </a:schemeClr>
          </a:contourClr>
        </a:sp3d>
      </a:effectStyle>
    </a:effectStyleLst>
    <a:bgFillStyleLst>
      <a:solidFill>
        <a:schemeClr val="phClr"/>
      </a:solidFill>
      <a:solidFill>
        <a:schemeClr val="phClr">
          <a:tint val="95000"/>
          <a:shade val="95000"/>
          <a:satMod val="140000"/>
        </a:schemeClr>
      </a:solidFill>
      <a:solidFill>
        <a:schemeClr val="phClr">
          <a:tint val="90000"/>
          <a:shade val="85000"/>
          <a:satMod val="160000"/>
          <a:lumMod val="110000"/>
        </a:schemeClr>
      </a:soli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635</Words>
  <Application>Microsoft Office PowerPoint</Application>
  <PresentationFormat>Widescreen</PresentationFormat>
  <Paragraphs>153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B Mitra</vt:lpstr>
      <vt:lpstr>B Nazanin</vt:lpstr>
      <vt:lpstr>B Naznain</vt:lpstr>
      <vt:lpstr>B Titr</vt:lpstr>
      <vt:lpstr>Btitr</vt:lpstr>
      <vt:lpstr>Calibri</vt:lpstr>
      <vt:lpstr>Calibri Light</vt:lpstr>
      <vt:lpstr>Irannastaliq</vt:lpstr>
      <vt:lpstr>Wingdings</vt:lpstr>
      <vt:lpstr>Office Theme</vt:lpstr>
      <vt:lpstr>PowerPoint Presentation</vt:lpstr>
      <vt:lpstr>گزارش معاونت توسعه مدیریت،  منابع و برنامه ریزی</vt:lpstr>
      <vt:lpstr>مدیریت توسعه سازمان و تحول اداری</vt:lpstr>
      <vt:lpstr>وضعیت موجود پست های سازمانی</vt:lpstr>
      <vt:lpstr>جدید التأسیس (دانشکده ها)</vt:lpstr>
      <vt:lpstr>واحدهای بدون ساختار تشکیلات تفصیلی</vt:lpstr>
      <vt:lpstr>گزارش عملکردی مدیریت توسعه سازمان و تحول اداری</vt:lpstr>
      <vt:lpstr>نقاط قوت مدیریت سازمان و تحول اداری</vt:lpstr>
      <vt:lpstr>نقاط قابل بهبود و راهکارها</vt:lpstr>
      <vt:lpstr>نقاط قابل بهبود و راهکارها (ادامه)</vt:lpstr>
      <vt:lpstr>برنامه عملیاتی کل دانشگاه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گزارش معاونت توسعه و مدیریت منابع</dc:title>
  <dc:creator>admin</dc:creator>
  <cp:lastModifiedBy>خانم تیموری</cp:lastModifiedBy>
  <cp:revision>246</cp:revision>
  <dcterms:created xsi:type="dcterms:W3CDTF">2022-11-08T04:37:43Z</dcterms:created>
  <dcterms:modified xsi:type="dcterms:W3CDTF">2023-06-25T06:46:20Z</dcterms:modified>
</cp:coreProperties>
</file>